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22" r:id="rId3"/>
    <p:sldId id="280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3" autoAdjust="0"/>
    <p:restoredTop sz="91047" autoAdjust="0"/>
  </p:normalViewPr>
  <p:slideViewPr>
    <p:cSldViewPr>
      <p:cViewPr>
        <p:scale>
          <a:sx n="75" d="100"/>
          <a:sy n="75" d="100"/>
        </p:scale>
        <p:origin x="-1440" y="-1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D9296-D4E5-4EF3-8710-BDC81EE2070A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6BA6A-63CE-4FE2-A2FC-14045DB342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3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r>
              <a:rPr lang="en-US" sz="1600" dirty="0" smtClean="0">
                <a:latin typeface="Arial" charset="0"/>
                <a:cs typeface="Arial" charset="0"/>
                <a:sym typeface="Arial" charset="0"/>
              </a:rPr>
              <a:t>This</a:t>
            </a:r>
            <a:r>
              <a:rPr lang="en-US" sz="1600" baseline="0" dirty="0" smtClean="0">
                <a:latin typeface="Arial" charset="0"/>
                <a:cs typeface="Arial" charset="0"/>
                <a:sym typeface="Arial" charset="0"/>
              </a:rPr>
              <a:t> is the current tally of plots with associated </a:t>
            </a:r>
            <a:r>
              <a:rPr lang="en-US" sz="1600" baseline="0" dirty="0" err="1" smtClean="0">
                <a:latin typeface="Arial" charset="0"/>
                <a:cs typeface="Arial" charset="0"/>
                <a:sym typeface="Arial" charset="0"/>
              </a:rPr>
              <a:t>lidar</a:t>
            </a:r>
            <a:r>
              <a:rPr lang="en-US" sz="1600" baseline="0" dirty="0" smtClean="0">
                <a:latin typeface="Arial" charset="0"/>
                <a:cs typeface="Arial" charset="0"/>
                <a:sym typeface="Arial" charset="0"/>
              </a:rPr>
              <a:t> metrics in the reference database. These plots train imputation models from </a:t>
            </a:r>
            <a:r>
              <a:rPr lang="en-US" sz="1600" baseline="0" dirty="0" err="1" smtClean="0">
                <a:latin typeface="Arial" charset="0"/>
                <a:cs typeface="Arial" charset="0"/>
                <a:sym typeface="Arial" charset="0"/>
              </a:rPr>
              <a:t>lidar</a:t>
            </a:r>
            <a:r>
              <a:rPr lang="en-US" sz="1600" baseline="0" dirty="0" smtClean="0">
                <a:latin typeface="Arial" charset="0"/>
                <a:cs typeface="Arial" charset="0"/>
                <a:sym typeface="Arial" charset="0"/>
              </a:rPr>
              <a:t> metrics in these project landscapes. Mapped, pixel-level biomass carbon estimates in </a:t>
            </a:r>
            <a:r>
              <a:rPr lang="en-US" sz="1600" baseline="0" dirty="0" err="1" smtClean="0">
                <a:latin typeface="Arial" charset="0"/>
                <a:cs typeface="Arial" charset="0"/>
                <a:sym typeface="Arial" charset="0"/>
              </a:rPr>
              <a:t>lidar</a:t>
            </a:r>
            <a:r>
              <a:rPr lang="en-US" sz="1600" baseline="0" dirty="0" smtClean="0">
                <a:latin typeface="Arial" charset="0"/>
                <a:cs typeface="Arial" charset="0"/>
                <a:sym typeface="Arial" charset="0"/>
              </a:rPr>
              <a:t> landscapes will in turn serve as reference data in ecoregion-scale imputation models to predict aboveground biomass stores from </a:t>
            </a:r>
            <a:r>
              <a:rPr lang="en-US" sz="1600" baseline="0" dirty="0" err="1" smtClean="0">
                <a:latin typeface="Arial" charset="0"/>
                <a:cs typeface="Arial" charset="0"/>
                <a:sym typeface="Arial" charset="0"/>
              </a:rPr>
              <a:t>LandTrendr</a:t>
            </a:r>
            <a:r>
              <a:rPr lang="en-US" sz="1600" baseline="0" dirty="0" smtClean="0">
                <a:latin typeface="Arial" charset="0"/>
                <a:cs typeface="Arial" charset="0"/>
                <a:sym typeface="Arial" charset="0"/>
              </a:rPr>
              <a:t> metrics (Kennedy). Maps will be validated at the county level with county-level FIA summaries (Smith)</a:t>
            </a:r>
            <a:endParaRPr lang="en-US" sz="1600" dirty="0">
              <a:latin typeface="Arial" charset="0"/>
              <a:cs typeface="Arial" charset="0"/>
              <a:sym typeface="Arial" charset="0"/>
            </a:endParaRPr>
          </a:p>
          <a:p>
            <a:endParaRPr lang="en-US" sz="1600" dirty="0"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of PNW with generalized</a:t>
            </a:r>
            <a:r>
              <a:rPr lang="en-US" baseline="0" dirty="0" smtClean="0"/>
              <a:t> </a:t>
            </a:r>
            <a:r>
              <a:rPr lang="en-US" dirty="0" smtClean="0"/>
              <a:t>ecoregions and </a:t>
            </a:r>
            <a:r>
              <a:rPr lang="en-US" dirty="0" err="1" smtClean="0"/>
              <a:t>lidar</a:t>
            </a:r>
            <a:r>
              <a:rPr lang="en-US" dirty="0" smtClean="0"/>
              <a:t> project areas.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6BA6A-63CE-4FE2-A2FC-14045DB342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Predicted vs Observed contingency table of a regional imputation model predicting aboveground biomass</a:t>
            </a:r>
            <a:r>
              <a:rPr lang="en-US" baseline="0" dirty="0" smtClean="0"/>
              <a:t> across n=2037 field plots and n=17 reference landscapes with </a:t>
            </a:r>
            <a:r>
              <a:rPr lang="en-US" baseline="0" dirty="0" err="1" smtClean="0"/>
              <a:t>lidar</a:t>
            </a:r>
            <a:r>
              <a:rPr lang="en-US" baseline="0" dirty="0" smtClean="0"/>
              <a:t>. The 17 landscapes have been simplified to 4 generalized ecoregions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6BA6A-63CE-4FE2-A2FC-14045DB342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9CCB-A62F-439D-A162-DE6A37430393}" type="datetimeFigureOut">
              <a:rPr lang="en-US" smtClean="0"/>
              <a:pPr/>
              <a:t>11/13/14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6854-026F-43FA-947A-4C8E872CD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52400"/>
            <a:ext cx="9144000" cy="192722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sto MT" panose="02040603050505030304" pitchFamily="18" charset="0"/>
                <a:cs typeface="Candara"/>
              </a:rPr>
              <a:t>Prototyping a methodology to develop regional-scale forest aboveground biomass carbon maps predicted from Landsat </a:t>
            </a:r>
            <a:r>
              <a:rPr lang="en-US" sz="2800" dirty="0" smtClean="0">
                <a:latin typeface="Calisto MT" panose="02040603050505030304" pitchFamily="18" charset="0"/>
                <a:cs typeface="Candara"/>
              </a:rPr>
              <a:t>time series</a:t>
            </a:r>
            <a:r>
              <a:rPr lang="en-US" sz="2800" dirty="0">
                <a:latin typeface="Calisto MT" panose="02040603050505030304" pitchFamily="18" charset="0"/>
                <a:cs typeface="Candara"/>
              </a:rPr>
              <a:t>, trained from field and </a:t>
            </a:r>
            <a:r>
              <a:rPr lang="en-US" sz="2800" dirty="0" err="1">
                <a:latin typeface="Calisto MT" panose="02040603050505030304" pitchFamily="18" charset="0"/>
                <a:cs typeface="Candara"/>
              </a:rPr>
              <a:t>lidar</a:t>
            </a:r>
            <a:r>
              <a:rPr lang="en-US" sz="2800" dirty="0">
                <a:latin typeface="Calisto MT" panose="02040603050505030304" pitchFamily="18" charset="0"/>
                <a:cs typeface="Candara"/>
              </a:rPr>
              <a:t> data collections, and independently validated </a:t>
            </a:r>
            <a:r>
              <a:rPr lang="en-US" sz="2800" dirty="0" smtClean="0">
                <a:latin typeface="Calisto MT" panose="02040603050505030304" pitchFamily="18" charset="0"/>
                <a:cs typeface="Candara"/>
              </a:rPr>
              <a:t>with FIA data</a:t>
            </a:r>
            <a:endParaRPr lang="en-US" sz="2400" dirty="0">
              <a:latin typeface="Calisto MT" panose="02040603050505030304" pitchFamily="18" charset="0"/>
              <a:cs typeface="Candar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70004"/>
            <a:ext cx="8915400" cy="493559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Candara"/>
                <a:cs typeface="Candara"/>
              </a:rPr>
              <a:t>Andrew 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Hudak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, Nick Crookston, Chris Woodall</a:t>
            </a:r>
            <a:r>
              <a:rPr lang="en-US" sz="24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1</a:t>
            </a:r>
            <a:endParaRPr lang="en-US" sz="2400" dirty="0">
              <a:solidFill>
                <a:schemeClr val="tx1"/>
              </a:solidFill>
              <a:latin typeface="Candara"/>
              <a:cs typeface="Candara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Michael </a:t>
            </a:r>
            <a:r>
              <a:rPr lang="en-US" sz="2400" dirty="0" err="1" smtClean="0">
                <a:solidFill>
                  <a:schemeClr val="tx1"/>
                </a:solidFill>
                <a:latin typeface="Candara"/>
                <a:cs typeface="Candara"/>
              </a:rPr>
              <a:t>Falkowski</a:t>
            </a:r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, Patrick Fekety</a:t>
            </a:r>
            <a:r>
              <a:rPr lang="en-US" sz="24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2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Candara"/>
                <a:cs typeface="Candara"/>
              </a:rPr>
              <a:t>Robert Kennedy</a:t>
            </a:r>
            <a:r>
              <a:rPr lang="en-US" sz="2400" baseline="30000" dirty="0">
                <a:solidFill>
                  <a:schemeClr val="tx1"/>
                </a:solidFill>
                <a:latin typeface="Candara"/>
                <a:cs typeface="Candara"/>
              </a:rPr>
              <a:t>3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Alistair Smith</a:t>
            </a:r>
            <a:r>
              <a:rPr lang="en-US" sz="24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4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Candara"/>
                <a:cs typeface="Candara"/>
              </a:rPr>
              <a:t>Nancy Glenn</a:t>
            </a:r>
            <a:r>
              <a:rPr lang="en-US" sz="24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5</a:t>
            </a:r>
            <a:endParaRPr lang="en-US" sz="2400" baseline="30000" dirty="0">
              <a:solidFill>
                <a:schemeClr val="tx1"/>
              </a:solidFill>
              <a:latin typeface="Candara"/>
              <a:cs typeface="Candara"/>
            </a:endParaRPr>
          </a:p>
          <a:p>
            <a:pPr algn="l"/>
            <a:endParaRPr lang="en-US" sz="2400" baseline="30000" dirty="0" smtClean="0">
              <a:solidFill>
                <a:schemeClr val="tx1"/>
              </a:solidFill>
              <a:latin typeface="Candara"/>
              <a:cs typeface="Candara"/>
            </a:endParaRPr>
          </a:p>
          <a:p>
            <a:pPr algn="l"/>
            <a:r>
              <a:rPr lang="en-US" sz="20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1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US </a:t>
            </a:r>
            <a:r>
              <a:rPr lang="en-US" sz="2000" dirty="0">
                <a:solidFill>
                  <a:schemeClr val="tx1"/>
                </a:solidFill>
                <a:latin typeface="Candara"/>
                <a:cs typeface="Candara"/>
              </a:rPr>
              <a:t>Forest 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Service</a:t>
            </a:r>
            <a:endParaRPr lang="en-US" sz="2000" dirty="0">
              <a:solidFill>
                <a:schemeClr val="tx1"/>
              </a:solidFill>
              <a:latin typeface="Candara"/>
              <a:cs typeface="Candara"/>
            </a:endParaRPr>
          </a:p>
          <a:p>
            <a:pPr algn="l"/>
            <a:r>
              <a:rPr lang="en-US" sz="20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2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University of Minnesota</a:t>
            </a:r>
          </a:p>
          <a:p>
            <a:pPr algn="l"/>
            <a:r>
              <a:rPr lang="en-US" sz="2000" baseline="30000" dirty="0">
                <a:solidFill>
                  <a:schemeClr val="tx1"/>
                </a:solidFill>
                <a:latin typeface="Candara"/>
                <a:cs typeface="Candara"/>
              </a:rPr>
              <a:t>3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Oregon State University</a:t>
            </a:r>
            <a:endParaRPr lang="en-US" sz="2000" dirty="0">
              <a:solidFill>
                <a:schemeClr val="tx1"/>
              </a:solidFill>
              <a:latin typeface="Candara"/>
              <a:cs typeface="Candara"/>
            </a:endParaRPr>
          </a:p>
          <a:p>
            <a:pPr algn="l"/>
            <a:r>
              <a:rPr lang="en-US" sz="20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4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University of Idaho</a:t>
            </a:r>
          </a:p>
          <a:p>
            <a:pPr algn="l"/>
            <a:r>
              <a:rPr lang="en-US" sz="2000" baseline="30000" dirty="0" smtClean="0">
                <a:solidFill>
                  <a:schemeClr val="tx1"/>
                </a:solidFill>
                <a:latin typeface="Candara"/>
                <a:cs typeface="Candara"/>
              </a:rPr>
              <a:t>5</a:t>
            </a:r>
            <a:r>
              <a:rPr lang="en-US" sz="2000" dirty="0" smtClean="0">
                <a:solidFill>
                  <a:schemeClr val="tx1"/>
                </a:solidFill>
                <a:latin typeface="Candara"/>
                <a:cs typeface="Candara"/>
              </a:rPr>
              <a:t>Boise State University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133600"/>
            <a:ext cx="1066800" cy="1198504"/>
          </a:xfrm>
          <a:prstGeom prst="rect">
            <a:avLst/>
          </a:prstGeom>
        </p:spPr>
      </p:pic>
      <p:pic>
        <p:nvPicPr>
          <p:cNvPr id="12" name="Picture 11" descr="Screen Shot 2012-09-16 at 10.10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4362" y="3352800"/>
            <a:ext cx="4989638" cy="3733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0" y="1770004"/>
            <a:ext cx="1562100" cy="15621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6553200"/>
            <a:ext cx="1694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14-CMS14-0026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/>
          </p:cNvSpPr>
          <p:nvPr/>
        </p:nvSpPr>
        <p:spPr bwMode="auto">
          <a:xfrm>
            <a:off x="228600" y="76200"/>
            <a:ext cx="8732044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 algn="ctr">
              <a:spcBef>
                <a:spcPts val="1266"/>
              </a:spcBef>
              <a:buClr>
                <a:srgbClr val="000000"/>
              </a:buClr>
              <a:buSzPct val="100000"/>
            </a:pPr>
            <a:r>
              <a:rPr lang="en-US" sz="3000" dirty="0" smtClean="0">
                <a:latin typeface="Candara" charset="0"/>
                <a:ea typeface="ＭＳ Ｐゴシック" charset="0"/>
                <a:cs typeface="Candara" charset="0"/>
                <a:sym typeface="Candara" charset="0"/>
              </a:rPr>
              <a:t>Reference Plot Database</a:t>
            </a:r>
            <a:endParaRPr lang="en-US" sz="3000" dirty="0">
              <a:latin typeface="Candara" charset="0"/>
              <a:ea typeface="ＭＳ Ｐゴシック" charset="0"/>
              <a:cs typeface="Candara" charset="0"/>
              <a:sym typeface="Candara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25400" y="819090"/>
            <a:ext cx="92011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5762" lvl="1" algn="ctr">
              <a:spcBef>
                <a:spcPts val="1266"/>
              </a:spcBef>
              <a:buClr>
                <a:srgbClr val="000000"/>
              </a:buClr>
              <a:buSzPct val="100000"/>
            </a:pPr>
            <a:r>
              <a:rPr lang="en-US" sz="2000" dirty="0" smtClean="0">
                <a:ea typeface="ＭＳ Ｐゴシック" charset="0"/>
                <a:cs typeface="Calibri"/>
                <a:sym typeface="Candara" charset="0"/>
              </a:rPr>
              <a:t>(This “living” database will grow as more reference data are collected.)</a:t>
            </a:r>
            <a:endParaRPr lang="en-US" sz="2000" dirty="0">
              <a:ea typeface="ＭＳ Ｐゴシック" charset="0"/>
              <a:cs typeface="Calibri"/>
              <a:sym typeface="Candara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1527720"/>
            <a:ext cx="920115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88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MS_M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2358" y="871538"/>
            <a:ext cx="9032230" cy="5757862"/>
          </a:xfrm>
        </p:spPr>
      </p:pic>
      <p:sp>
        <p:nvSpPr>
          <p:cNvPr id="5" name="Rectangle 3"/>
          <p:cNvSpPr>
            <a:spLocks/>
          </p:cNvSpPr>
          <p:nvPr/>
        </p:nvSpPr>
        <p:spPr bwMode="auto">
          <a:xfrm>
            <a:off x="228600" y="228600"/>
            <a:ext cx="8732044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1266"/>
              </a:spcBef>
              <a:buClr>
                <a:srgbClr val="000000"/>
              </a:buClr>
              <a:buSzPct val="100000"/>
            </a:pPr>
            <a:r>
              <a:rPr lang="en-US" sz="2800" dirty="0" smtClean="0">
                <a:latin typeface="Candara" charset="0"/>
                <a:ea typeface="ＭＳ Ｐゴシック" charset="0"/>
                <a:cs typeface="Candara" charset="0"/>
                <a:sym typeface="Candara" charset="0"/>
              </a:rPr>
              <a:t>Generalized ecoregions in Pacific Northwest study region</a:t>
            </a:r>
            <a:endParaRPr lang="en-US" sz="2800" dirty="0">
              <a:latin typeface="Candara" charset="0"/>
              <a:ea typeface="ＭＳ Ｐゴシック" charset="0"/>
              <a:cs typeface="Candara" charset="0"/>
              <a:sym typeface="Candar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/>
          </p:cNvSpPr>
          <p:nvPr/>
        </p:nvSpPr>
        <p:spPr bwMode="auto">
          <a:xfrm>
            <a:off x="228600" y="228600"/>
            <a:ext cx="873204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/>
          <a:p>
            <a:pPr>
              <a:spcBef>
                <a:spcPts val="1266"/>
              </a:spcBef>
              <a:buClr>
                <a:srgbClr val="000000"/>
              </a:buClr>
              <a:buSzPct val="100000"/>
            </a:pPr>
            <a:r>
              <a:rPr lang="en-US" sz="3000" dirty="0" smtClean="0">
                <a:latin typeface="Candara" charset="0"/>
                <a:ea typeface="ＭＳ Ｐゴシック" charset="0"/>
                <a:cs typeface="Candara" charset="0"/>
                <a:sym typeface="Candara" charset="0"/>
              </a:rPr>
              <a:t>Transferability of reference plot biomass measures in a regional biomass carbon </a:t>
            </a:r>
            <a:r>
              <a:rPr lang="en-US" sz="3000" dirty="0">
                <a:latin typeface="Candara" charset="0"/>
                <a:ea typeface="ＭＳ Ｐゴシック" charset="0"/>
                <a:cs typeface="Candara" charset="0"/>
                <a:sym typeface="Candara" charset="0"/>
              </a:rPr>
              <a:t>prediction </a:t>
            </a:r>
            <a:r>
              <a:rPr lang="en-US" sz="3000" dirty="0" smtClean="0">
                <a:latin typeface="Candara" charset="0"/>
                <a:ea typeface="ＭＳ Ｐゴシック" charset="0"/>
                <a:cs typeface="Candara" charset="0"/>
                <a:sym typeface="Candara" charset="0"/>
              </a:rPr>
              <a:t>model</a:t>
            </a:r>
            <a:endParaRPr lang="en-US" sz="3000" dirty="0">
              <a:latin typeface="Candara" charset="0"/>
              <a:ea typeface="ＭＳ Ｐゴシック" charset="0"/>
              <a:cs typeface="Candara" charset="0"/>
              <a:sym typeface="Candara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80999" y="1752600"/>
            <a:ext cx="8461075" cy="4191000"/>
            <a:chOff x="380999" y="1752600"/>
            <a:chExt cx="8461075" cy="4191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170"/>
            <a:stretch>
              <a:fillRect/>
            </a:stretch>
          </p:blipFill>
          <p:spPr bwMode="auto">
            <a:xfrm>
              <a:off x="380999" y="1752600"/>
              <a:ext cx="8461075" cy="4191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TextBox 1"/>
            <p:cNvSpPr txBox="1"/>
            <p:nvPr/>
          </p:nvSpPr>
          <p:spPr>
            <a:xfrm>
              <a:off x="7132286" y="2022157"/>
              <a:ext cx="81163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Same </a:t>
              </a:r>
            </a:p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Province</a:t>
              </a:r>
              <a:endPara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38200" y="5451157"/>
              <a:ext cx="90300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Different </a:t>
              </a:r>
            </a:p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Province</a:t>
              </a:r>
              <a:endPara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95282" y="4876800"/>
              <a:ext cx="811632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Same </a:t>
              </a:r>
            </a:p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Province</a:t>
              </a:r>
              <a:endPara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24800" y="2022157"/>
              <a:ext cx="903004" cy="4924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Different </a:t>
              </a:r>
            </a:p>
            <a:p>
              <a:pPr algn="ctr"/>
              <a:r>
                <a:rPr lang="en-US" sz="13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Province</a:t>
              </a:r>
              <a:endParaRPr lang="en-US" sz="13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254</Words>
  <Application>Microsoft Macintosh PowerPoint</Application>
  <PresentationFormat>On-screen Show (4:3)</PresentationFormat>
  <Paragraphs>30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Prototyping a methodology to develop regional-scale forest aboveground biomass carbon maps predicted from Landsat time series, trained from field and lidar data collections, and independently validated with FIA data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paf</dc:creator>
  <cp:lastModifiedBy>Robert Kennedy</cp:lastModifiedBy>
  <cp:revision>94</cp:revision>
  <dcterms:created xsi:type="dcterms:W3CDTF">2014-10-20T21:56:20Z</dcterms:created>
  <dcterms:modified xsi:type="dcterms:W3CDTF">2014-11-14T02:11:11Z</dcterms:modified>
</cp:coreProperties>
</file>